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BE065D18.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D0ABCC-E432-C77F-6FCE-7CE1A6D45C47}" name="Karen Kalenga" initials="KK" userId="S::KarenK@ilearn.co.za::9666480c-01f2-441a-adea-789f548477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E7"/>
    <a:srgbClr val="23B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0" d="100"/>
          <a:sy n="80" d="100"/>
        </p:scale>
        <p:origin x="2126" y="-27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De Lange" userId="833ba530-012a-4887-b5f2-e32083cf5f84" providerId="ADAL" clId="{D5149F62-AE8D-43EE-808A-807CDEA71A91}"/>
    <pc:docChg chg="modSld">
      <pc:chgData name="Carly De Lange" userId="833ba530-012a-4887-b5f2-e32083cf5f84" providerId="ADAL" clId="{D5149F62-AE8D-43EE-808A-807CDEA71A91}" dt="2025-09-02T07:57:42.739" v="10" actId="20577"/>
      <pc:docMkLst>
        <pc:docMk/>
      </pc:docMkLst>
      <pc:sldChg chg="modSp mod">
        <pc:chgData name="Carly De Lange" userId="833ba530-012a-4887-b5f2-e32083cf5f84" providerId="ADAL" clId="{D5149F62-AE8D-43EE-808A-807CDEA71A91}" dt="2025-09-02T07:57:42.739" v="10" actId="20577"/>
        <pc:sldMkLst>
          <pc:docMk/>
          <pc:sldMk cId="3188088088" sldId="256"/>
        </pc:sldMkLst>
        <pc:spChg chg="mod">
          <ac:chgData name="Carly De Lange" userId="833ba530-012a-4887-b5f2-e32083cf5f84" providerId="ADAL" clId="{D5149F62-AE8D-43EE-808A-807CDEA71A91}" dt="2025-09-02T07:57:42.739" v="10" actId="20577"/>
          <ac:spMkLst>
            <pc:docMk/>
            <pc:sldMk cId="3188088088" sldId="256"/>
            <ac:spMk id="29" creationId="{1726EF9B-658B-B25E-8E9D-F02AC55E87D9}"/>
          </ac:spMkLst>
        </pc:spChg>
      </pc:sldChg>
    </pc:docChg>
  </pc:docChgLst>
  <pc:docChgLst>
    <pc:chgData name="Carly De Lange" userId="833ba530-012a-4887-b5f2-e32083cf5f84" providerId="ADAL" clId="{DAEC7DBB-B558-4075-9364-34F4662A2B4C}"/>
    <pc:docChg chg="custSel modSld">
      <pc:chgData name="Carly De Lange" userId="833ba530-012a-4887-b5f2-e32083cf5f84" providerId="ADAL" clId="{DAEC7DBB-B558-4075-9364-34F4662A2B4C}" dt="2025-08-12T10:02:55.850" v="4"/>
      <pc:docMkLst>
        <pc:docMk/>
      </pc:docMkLst>
      <pc:sldChg chg="addSp delSp modSp mod">
        <pc:chgData name="Carly De Lange" userId="833ba530-012a-4887-b5f2-e32083cf5f84" providerId="ADAL" clId="{DAEC7DBB-B558-4075-9364-34F4662A2B4C}" dt="2025-08-12T10:02:55.850" v="4"/>
        <pc:sldMkLst>
          <pc:docMk/>
          <pc:sldMk cId="3188088088" sldId="256"/>
        </pc:sldMkLst>
        <pc:spChg chg="mod">
          <ac:chgData name="Carly De Lange" userId="833ba530-012a-4887-b5f2-e32083cf5f84" providerId="ADAL" clId="{DAEC7DBB-B558-4075-9364-34F4662A2B4C}" dt="2025-08-12T10:02:55.850" v="4"/>
          <ac:spMkLst>
            <pc:docMk/>
            <pc:sldMk cId="3188088088" sldId="256"/>
            <ac:spMk id="11" creationId="{FE431271-6D9A-6B16-B7B6-B97E846AEF9D}"/>
          </ac:spMkLst>
        </pc:spChg>
        <pc:spChg chg="mod">
          <ac:chgData name="Carly De Lange" userId="833ba530-012a-4887-b5f2-e32083cf5f84" providerId="ADAL" clId="{DAEC7DBB-B558-4075-9364-34F4662A2B4C}" dt="2025-08-12T09:53:07.425" v="1" actId="255"/>
          <ac:spMkLst>
            <pc:docMk/>
            <pc:sldMk cId="3188088088" sldId="256"/>
            <ac:spMk id="29" creationId="{1726EF9B-658B-B25E-8E9D-F02AC55E87D9}"/>
          </ac:spMkLst>
        </pc:spChg>
        <pc:grpChg chg="add mod">
          <ac:chgData name="Carly De Lange" userId="833ba530-012a-4887-b5f2-e32083cf5f84" providerId="ADAL" clId="{DAEC7DBB-B558-4075-9364-34F4662A2B4C}" dt="2025-08-12T10:02:55.850" v="4"/>
          <ac:grpSpMkLst>
            <pc:docMk/>
            <pc:sldMk cId="3188088088" sldId="256"/>
            <ac:grpSpMk id="6" creationId="{C1FDE8B3-E644-0C55-278E-CD6F7C2FC715}"/>
          </ac:grpSpMkLst>
        </pc:grpChg>
        <pc:picChg chg="mod">
          <ac:chgData name="Carly De Lange" userId="833ba530-012a-4887-b5f2-e32083cf5f84" providerId="ADAL" clId="{DAEC7DBB-B558-4075-9364-34F4662A2B4C}" dt="2025-08-12T10:02:55.850" v="4"/>
          <ac:picMkLst>
            <pc:docMk/>
            <pc:sldMk cId="3188088088" sldId="256"/>
            <ac:picMk id="10" creationId="{A5C62771-C11A-7702-CD05-D6B74FCAD24D}"/>
          </ac:picMkLst>
        </pc:picChg>
      </pc:sldChg>
    </pc:docChg>
  </pc:docChgLst>
</pc:chgInfo>
</file>

<file path=ppt/comments/modernComment_100_BE065D18.xml><?xml version="1.0" encoding="utf-8"?>
<p188:cmLst xmlns:a="http://schemas.openxmlformats.org/drawingml/2006/main" xmlns:r="http://schemas.openxmlformats.org/officeDocument/2006/relationships" xmlns:p188="http://schemas.microsoft.com/office/powerpoint/2018/8/main">
  <p188:cm id="{1F54B2A8-224C-4A07-9AD6-D15870C3EEDE}" authorId="{C5D0ABCC-E432-C77F-6FCE-7CE1A6D45C47}" created="2025-08-06T07:38:58.662">
    <ac:deMkLst xmlns:ac="http://schemas.microsoft.com/office/drawing/2013/main/command">
      <pc:docMk xmlns:pc="http://schemas.microsoft.com/office/powerpoint/2013/main/command"/>
      <pc:sldMk xmlns:pc="http://schemas.microsoft.com/office/powerpoint/2013/main/command" cId="3188088088" sldId="256"/>
      <ac:spMk id="35" creationId="{89FA9473-FA5C-6B23-1D40-A2309168DB25}"/>
    </ac:deMkLst>
    <p188:replyLst>
      <p188:reply id="{64A7AD0D-15F7-4F71-96CE-F32A4EBDC9A7}" authorId="{C5D0ABCC-E432-C77F-6FCE-7CE1A6D45C47}" created="2025-08-07T11:06:14.978">
        <p188:txBody>
          <a:bodyPr/>
          <a:lstStyle/>
          <a:p>
            <a:r>
              <a:rPr lang="en-ZA"/>
              <a:t>done</a:t>
            </a:r>
          </a:p>
        </p188:txBody>
      </p188:reply>
    </p188:replyLst>
    <p188:txBody>
      <a:bodyPr/>
      <a:lstStyle/>
      <a:p>
        <a:r>
          <a:rPr lang="en-ZA"/>
          <a:t>Resize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68419-A01B-4BB7-A43F-1DCA5B7DCFDF}"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379387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68419-A01B-4BB7-A43F-1DCA5B7DCFDF}"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8014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68419-A01B-4BB7-A43F-1DCA5B7DCFDF}"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49331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68419-A01B-4BB7-A43F-1DCA5B7DCFDF}"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214017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68419-A01B-4BB7-A43F-1DCA5B7DCFDF}"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32650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68419-A01B-4BB7-A43F-1DCA5B7DCFDF}"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81193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68419-A01B-4BB7-A43F-1DCA5B7DCFDF}"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384768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68419-A01B-4BB7-A43F-1DCA5B7DCFDF}"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429351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68419-A01B-4BB7-A43F-1DCA5B7DCFDF}"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287241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968419-A01B-4BB7-A43F-1DCA5B7DCFDF}"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206300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968419-A01B-4BB7-A43F-1DCA5B7DCFDF}"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42CBB-76AC-4AD7-BCA7-F1562B93F4C7}" type="slidenum">
              <a:rPr lang="en-US" smtClean="0"/>
              <a:t>‹#›</a:t>
            </a:fld>
            <a:endParaRPr lang="en-US"/>
          </a:p>
        </p:txBody>
      </p:sp>
    </p:spTree>
    <p:extLst>
      <p:ext uri="{BB962C8B-B14F-4D97-AF65-F5344CB8AC3E}">
        <p14:creationId xmlns:p14="http://schemas.microsoft.com/office/powerpoint/2010/main" val="82054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EA968419-A01B-4BB7-A43F-1DCA5B7DCFDF}" type="datetimeFigureOut">
              <a:rPr lang="en-US" smtClean="0"/>
              <a:t>9/2/2025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FE342CBB-76AC-4AD7-BCA7-F1562B93F4C7}" type="slidenum">
              <a:rPr lang="en-US" smtClean="0"/>
              <a:t>‹#›</a:t>
            </a:fld>
            <a:endParaRPr lang="en-US"/>
          </a:p>
        </p:txBody>
      </p:sp>
    </p:spTree>
    <p:extLst>
      <p:ext uri="{BB962C8B-B14F-4D97-AF65-F5344CB8AC3E}">
        <p14:creationId xmlns:p14="http://schemas.microsoft.com/office/powerpoint/2010/main" val="1971705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microsoft.com/office/2018/10/relationships/comments" Target="../comments/modernComment_100_BE065D18.xml"/><Relationship Id="rId1" Type="http://schemas.openxmlformats.org/officeDocument/2006/relationships/slideLayout" Target="../slideLayouts/slideLayout1.xml"/><Relationship Id="rId6" Type="http://schemas.openxmlformats.org/officeDocument/2006/relationships/hyperlink" Target="https://forms.office.com/Pages/ResponsePage.aspx?id=c5cur71wSEmUP7SQ1B-Xrk2hthv7i2hKuwyR0G1OezRUMEgyUVo1TzU1Qkw4RENPNjg5OVZLOEgzUS4u&amp;origin=Invitation&amp;channel=1"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ilearn.co.za/about-us/policies/" TargetMode="External"/><Relationship Id="rId2" Type="http://schemas.openxmlformats.org/officeDocument/2006/relationships/hyperlink" Target="mailto:carlydl@ilearn.co.za"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2F6BF7-9603-1B69-4A2F-E43539480677}"/>
              </a:ext>
            </a:extLst>
          </p:cNvPr>
          <p:cNvSpPr txBox="1"/>
          <p:nvPr/>
        </p:nvSpPr>
        <p:spPr>
          <a:xfrm>
            <a:off x="478969" y="4505849"/>
            <a:ext cx="5900057" cy="2031325"/>
          </a:xfrm>
          <a:prstGeom prst="rect">
            <a:avLst/>
          </a:prstGeom>
          <a:noFill/>
        </p:spPr>
        <p:txBody>
          <a:bodyPr wrap="square" rtlCol="0">
            <a:spAutoFit/>
          </a:bodyPr>
          <a:lstStyle/>
          <a:p>
            <a:pPr algn="just"/>
            <a:r>
              <a:rPr lang="en-US" sz="1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Emotional Intelligence has enabled teams to develop healthier relationships, which have a direct impact upon motivational levels at work. This course is designed to help delegates develop effective interpersonal skills and thereby develop and nurture their emotional intelligence. In the workplace there is an overemphasis on tasks and producing results and often interpersonal skills are neglected and not given the attention they deserve. In fact, it is not the hardest working or most intelligent people who succeed, but people who have a high level of emotional intelligence who are able to gain the cooperation of their colleagues and lead and motivate teams of people.</a:t>
            </a:r>
          </a:p>
        </p:txBody>
      </p:sp>
      <p:pic>
        <p:nvPicPr>
          <p:cNvPr id="9" name="Picture 8">
            <a:extLst>
              <a:ext uri="{FF2B5EF4-FFF2-40B4-BE49-F238E27FC236}">
                <a16:creationId xmlns:a16="http://schemas.microsoft.com/office/drawing/2014/main" id="{C82DB09D-ADEB-5638-6274-E2A75B5C7F28}"/>
              </a:ext>
            </a:extLst>
          </p:cNvPr>
          <p:cNvPicPr>
            <a:picLocks noChangeAspect="1"/>
          </p:cNvPicPr>
          <p:nvPr/>
        </p:nvPicPr>
        <p:blipFill>
          <a:blip r:embed="rId3"/>
          <a:srcRect l="41846" t="59320" r="45063" b="37152"/>
          <a:stretch>
            <a:fillRect/>
          </a:stretch>
        </p:blipFill>
        <p:spPr>
          <a:xfrm>
            <a:off x="567455" y="6690694"/>
            <a:ext cx="2852055" cy="345203"/>
          </a:xfrm>
          <a:prstGeom prst="rect">
            <a:avLst/>
          </a:prstGeom>
        </p:spPr>
      </p:pic>
      <p:pic>
        <p:nvPicPr>
          <p:cNvPr id="14" name="Picture 13">
            <a:extLst>
              <a:ext uri="{FF2B5EF4-FFF2-40B4-BE49-F238E27FC236}">
                <a16:creationId xmlns:a16="http://schemas.microsoft.com/office/drawing/2014/main" id="{ADA401CE-7EC5-EF3C-DA85-D766D4FEAAC0}"/>
              </a:ext>
            </a:extLst>
          </p:cNvPr>
          <p:cNvPicPr>
            <a:picLocks noChangeAspect="1"/>
          </p:cNvPicPr>
          <p:nvPr/>
        </p:nvPicPr>
        <p:blipFill>
          <a:blip r:embed="rId3"/>
          <a:srcRect l="41846" t="59320" r="45063" b="37152"/>
          <a:stretch>
            <a:fillRect/>
          </a:stretch>
        </p:blipFill>
        <p:spPr>
          <a:xfrm>
            <a:off x="3615454" y="6690694"/>
            <a:ext cx="2852055" cy="345203"/>
          </a:xfrm>
          <a:prstGeom prst="rect">
            <a:avLst/>
          </a:prstGeom>
        </p:spPr>
      </p:pic>
      <p:cxnSp>
        <p:nvCxnSpPr>
          <p:cNvPr id="16" name="Straight Connector 15">
            <a:extLst>
              <a:ext uri="{FF2B5EF4-FFF2-40B4-BE49-F238E27FC236}">
                <a16:creationId xmlns:a16="http://schemas.microsoft.com/office/drawing/2014/main" id="{1DD649F4-C3F9-D77F-A161-95F014D271EF}"/>
              </a:ext>
            </a:extLst>
          </p:cNvPr>
          <p:cNvCxnSpPr>
            <a:cxnSpLocks/>
          </p:cNvCxnSpPr>
          <p:nvPr/>
        </p:nvCxnSpPr>
        <p:spPr>
          <a:xfrm>
            <a:off x="3517480" y="6690694"/>
            <a:ext cx="0" cy="223537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D9AB4BB-7539-29E1-C678-53F32A4A3B61}"/>
              </a:ext>
            </a:extLst>
          </p:cNvPr>
          <p:cNvSpPr txBox="1"/>
          <p:nvPr/>
        </p:nvSpPr>
        <p:spPr>
          <a:xfrm>
            <a:off x="567455" y="7127754"/>
            <a:ext cx="2852054" cy="1954381"/>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Self-awareness skills</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Optimistic thinking</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Social skills</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Emotional control</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Flexibility</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Practice </a:t>
            </a:r>
            <a:r>
              <a:rPr lang="en-US" sz="1100"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organisational</a:t>
            </a: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self-awareness</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Develop social skills</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Foster optimism</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Encourage flexibility and Problem solving</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Model and encourage emotional control</a:t>
            </a:r>
          </a:p>
          <a:p>
            <a:pPr marL="285750" indent="-285750">
              <a:buFont typeface="Arial" panose="020B0604020202020204" pitchFamily="34" charset="0"/>
              <a:buChar char="•"/>
            </a:pPr>
            <a:r>
              <a:rPr lang="en-US" sz="1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Support teamwork</a:t>
            </a:r>
          </a:p>
        </p:txBody>
      </p:sp>
      <p:sp>
        <p:nvSpPr>
          <p:cNvPr id="19" name="TextBox 18">
            <a:extLst>
              <a:ext uri="{FF2B5EF4-FFF2-40B4-BE49-F238E27FC236}">
                <a16:creationId xmlns:a16="http://schemas.microsoft.com/office/drawing/2014/main" id="{CEAEA30A-3F81-CB67-B05A-BFB7E9EAD960}"/>
              </a:ext>
            </a:extLst>
          </p:cNvPr>
          <p:cNvSpPr txBox="1"/>
          <p:nvPr/>
        </p:nvSpPr>
        <p:spPr>
          <a:xfrm>
            <a:off x="763396" y="6720756"/>
            <a:ext cx="2296884" cy="276999"/>
          </a:xfrm>
          <a:prstGeom prst="rect">
            <a:avLst/>
          </a:prstGeom>
          <a:noFill/>
        </p:spPr>
        <p:txBody>
          <a:bodyPr wrap="square" rtlCol="0">
            <a:spAutoFit/>
          </a:bodyPr>
          <a:lstStyle/>
          <a:p>
            <a:pPr algn="ctr"/>
            <a:r>
              <a:rPr lang="en-US" sz="1200" b="1" dirty="0">
                <a:solidFill>
                  <a:srgbClr val="23B1E7"/>
                </a:solidFill>
                <a:latin typeface="Arial" panose="020B0604020202020204" pitchFamily="34" charset="0"/>
                <a:ea typeface="Calibri Light" panose="020F0302020204030204" pitchFamily="34" charset="0"/>
                <a:cs typeface="Arial" panose="020B0604020202020204" pitchFamily="34" charset="0"/>
              </a:rPr>
              <a:t>CONTENT COVERED</a:t>
            </a:r>
          </a:p>
        </p:txBody>
      </p:sp>
      <p:grpSp>
        <p:nvGrpSpPr>
          <p:cNvPr id="22" name="Group 21">
            <a:extLst>
              <a:ext uri="{FF2B5EF4-FFF2-40B4-BE49-F238E27FC236}">
                <a16:creationId xmlns:a16="http://schemas.microsoft.com/office/drawing/2014/main" id="{8D860DFC-3076-D9D3-B6AC-9C0DA3CE47D5}"/>
              </a:ext>
            </a:extLst>
          </p:cNvPr>
          <p:cNvGrpSpPr/>
          <p:nvPr/>
        </p:nvGrpSpPr>
        <p:grpSpPr>
          <a:xfrm>
            <a:off x="478971" y="4071257"/>
            <a:ext cx="5900057" cy="337458"/>
            <a:chOff x="478971" y="4071257"/>
            <a:chExt cx="5900057" cy="337458"/>
          </a:xfrm>
        </p:grpSpPr>
        <p:pic>
          <p:nvPicPr>
            <p:cNvPr id="7" name="Picture 6">
              <a:extLst>
                <a:ext uri="{FF2B5EF4-FFF2-40B4-BE49-F238E27FC236}">
                  <a16:creationId xmlns:a16="http://schemas.microsoft.com/office/drawing/2014/main" id="{019EA77C-EA01-9E17-3CEA-74427465F4EC}"/>
                </a:ext>
              </a:extLst>
            </p:cNvPr>
            <p:cNvPicPr>
              <a:picLocks noChangeAspect="1"/>
            </p:cNvPicPr>
            <p:nvPr/>
          </p:nvPicPr>
          <p:blipFill>
            <a:blip r:embed="rId3"/>
            <a:srcRect l="41846" t="59320" r="23440" b="37152"/>
            <a:stretch>
              <a:fillRect/>
            </a:stretch>
          </p:blipFill>
          <p:spPr>
            <a:xfrm>
              <a:off x="478971" y="4071257"/>
              <a:ext cx="5900057" cy="337458"/>
            </a:xfrm>
            <a:prstGeom prst="rect">
              <a:avLst/>
            </a:prstGeom>
          </p:spPr>
        </p:pic>
        <p:pic>
          <p:nvPicPr>
            <p:cNvPr id="20" name="Picture 19">
              <a:extLst>
                <a:ext uri="{FF2B5EF4-FFF2-40B4-BE49-F238E27FC236}">
                  <a16:creationId xmlns:a16="http://schemas.microsoft.com/office/drawing/2014/main" id="{B6CE084F-7D30-8937-1B51-F4F7EED60AAE}"/>
                </a:ext>
              </a:extLst>
            </p:cNvPr>
            <p:cNvPicPr>
              <a:picLocks noChangeAspect="1"/>
            </p:cNvPicPr>
            <p:nvPr/>
          </p:nvPicPr>
          <p:blipFill>
            <a:blip r:embed="rId3"/>
            <a:srcRect l="41846" t="59750" r="45063" b="37152"/>
            <a:stretch>
              <a:fillRect/>
            </a:stretch>
          </p:blipFill>
          <p:spPr>
            <a:xfrm>
              <a:off x="2100944" y="4137408"/>
              <a:ext cx="2852055" cy="238231"/>
            </a:xfrm>
            <a:prstGeom prst="rect">
              <a:avLst/>
            </a:prstGeom>
            <a:ln>
              <a:solidFill>
                <a:schemeClr val="bg1">
                  <a:lumMod val="85000"/>
                </a:schemeClr>
              </a:solidFill>
            </a:ln>
          </p:spPr>
        </p:pic>
      </p:grpSp>
      <p:sp>
        <p:nvSpPr>
          <p:cNvPr id="23" name="TextBox 22">
            <a:extLst>
              <a:ext uri="{FF2B5EF4-FFF2-40B4-BE49-F238E27FC236}">
                <a16:creationId xmlns:a16="http://schemas.microsoft.com/office/drawing/2014/main" id="{1DA8A7C6-3C87-E7D0-2549-2D9C045407B7}"/>
              </a:ext>
            </a:extLst>
          </p:cNvPr>
          <p:cNvSpPr txBox="1"/>
          <p:nvPr/>
        </p:nvSpPr>
        <p:spPr>
          <a:xfrm>
            <a:off x="2298141" y="4099839"/>
            <a:ext cx="2296884" cy="276999"/>
          </a:xfrm>
          <a:prstGeom prst="rect">
            <a:avLst/>
          </a:prstGeom>
          <a:noFill/>
        </p:spPr>
        <p:txBody>
          <a:bodyPr wrap="square" rtlCol="0">
            <a:spAutoFit/>
          </a:bodyPr>
          <a:lstStyle/>
          <a:p>
            <a:pPr algn="ctr"/>
            <a:r>
              <a:rPr lang="en-US" sz="1200" b="1" dirty="0">
                <a:solidFill>
                  <a:srgbClr val="23B1E7"/>
                </a:solidFill>
                <a:latin typeface="Arial" panose="020B0604020202020204" pitchFamily="34" charset="0"/>
                <a:ea typeface="Calibri Light" panose="020F0302020204030204" pitchFamily="34" charset="0"/>
                <a:cs typeface="Arial" panose="020B0604020202020204" pitchFamily="34" charset="0"/>
              </a:rPr>
              <a:t>COURSE OVERVIEW</a:t>
            </a:r>
          </a:p>
        </p:txBody>
      </p:sp>
      <p:sp>
        <p:nvSpPr>
          <p:cNvPr id="24" name="TextBox 23">
            <a:extLst>
              <a:ext uri="{FF2B5EF4-FFF2-40B4-BE49-F238E27FC236}">
                <a16:creationId xmlns:a16="http://schemas.microsoft.com/office/drawing/2014/main" id="{B7D85C2B-CABA-D7B5-9816-D062960BA8AC}"/>
              </a:ext>
            </a:extLst>
          </p:cNvPr>
          <p:cNvSpPr txBox="1"/>
          <p:nvPr/>
        </p:nvSpPr>
        <p:spPr>
          <a:xfrm>
            <a:off x="3893039" y="6730847"/>
            <a:ext cx="2296884" cy="276999"/>
          </a:xfrm>
          <a:prstGeom prst="rect">
            <a:avLst/>
          </a:prstGeom>
          <a:noFill/>
        </p:spPr>
        <p:txBody>
          <a:bodyPr wrap="square" rtlCol="0">
            <a:spAutoFit/>
          </a:bodyPr>
          <a:lstStyle/>
          <a:p>
            <a:pPr algn="ctr"/>
            <a:r>
              <a:rPr lang="en-US" sz="1200" b="1" dirty="0">
                <a:solidFill>
                  <a:srgbClr val="23B1E7"/>
                </a:solidFill>
                <a:latin typeface="Arial" panose="020B0604020202020204" pitchFamily="34" charset="0"/>
                <a:ea typeface="Calibri Light" panose="020F0302020204030204" pitchFamily="34" charset="0"/>
                <a:cs typeface="Arial" panose="020B0604020202020204" pitchFamily="34" charset="0"/>
              </a:rPr>
              <a:t>COURSE DETAILS</a:t>
            </a:r>
          </a:p>
        </p:txBody>
      </p:sp>
      <p:grpSp>
        <p:nvGrpSpPr>
          <p:cNvPr id="30" name="Group 29">
            <a:extLst>
              <a:ext uri="{FF2B5EF4-FFF2-40B4-BE49-F238E27FC236}">
                <a16:creationId xmlns:a16="http://schemas.microsoft.com/office/drawing/2014/main" id="{8A8A3B94-FE70-D5EF-07A3-CBE5FAEC0721}"/>
              </a:ext>
            </a:extLst>
          </p:cNvPr>
          <p:cNvGrpSpPr/>
          <p:nvPr/>
        </p:nvGrpSpPr>
        <p:grpSpPr>
          <a:xfrm>
            <a:off x="478969" y="9235074"/>
            <a:ext cx="5900057" cy="337458"/>
            <a:chOff x="478969" y="8399417"/>
            <a:chExt cx="5900057" cy="337458"/>
          </a:xfrm>
        </p:grpSpPr>
        <p:grpSp>
          <p:nvGrpSpPr>
            <p:cNvPr id="25" name="Group 24">
              <a:extLst>
                <a:ext uri="{FF2B5EF4-FFF2-40B4-BE49-F238E27FC236}">
                  <a16:creationId xmlns:a16="http://schemas.microsoft.com/office/drawing/2014/main" id="{2CF85B8B-E808-2931-6BD0-15E40D97072E}"/>
                </a:ext>
              </a:extLst>
            </p:cNvPr>
            <p:cNvGrpSpPr/>
            <p:nvPr/>
          </p:nvGrpSpPr>
          <p:grpSpPr>
            <a:xfrm>
              <a:off x="478969" y="8399417"/>
              <a:ext cx="5900057" cy="337458"/>
              <a:chOff x="478971" y="4071257"/>
              <a:chExt cx="5900057" cy="337458"/>
            </a:xfrm>
          </p:grpSpPr>
          <p:pic>
            <p:nvPicPr>
              <p:cNvPr id="26" name="Picture 25">
                <a:extLst>
                  <a:ext uri="{FF2B5EF4-FFF2-40B4-BE49-F238E27FC236}">
                    <a16:creationId xmlns:a16="http://schemas.microsoft.com/office/drawing/2014/main" id="{7CE90A12-B9DE-1461-E911-2B89AFB81935}"/>
                  </a:ext>
                </a:extLst>
              </p:cNvPr>
              <p:cNvPicPr>
                <a:picLocks noChangeAspect="1"/>
              </p:cNvPicPr>
              <p:nvPr/>
            </p:nvPicPr>
            <p:blipFill>
              <a:blip r:embed="rId3"/>
              <a:srcRect l="41846" t="59320" r="23440" b="37152"/>
              <a:stretch>
                <a:fillRect/>
              </a:stretch>
            </p:blipFill>
            <p:spPr>
              <a:xfrm>
                <a:off x="478971" y="4071257"/>
                <a:ext cx="5900057" cy="337458"/>
              </a:xfrm>
              <a:prstGeom prst="rect">
                <a:avLst/>
              </a:prstGeom>
            </p:spPr>
          </p:pic>
          <p:pic>
            <p:nvPicPr>
              <p:cNvPr id="27" name="Picture 26">
                <a:extLst>
                  <a:ext uri="{FF2B5EF4-FFF2-40B4-BE49-F238E27FC236}">
                    <a16:creationId xmlns:a16="http://schemas.microsoft.com/office/drawing/2014/main" id="{BF7B8D7F-4AE9-C327-1281-5AA6F52057DD}"/>
                  </a:ext>
                </a:extLst>
              </p:cNvPr>
              <p:cNvPicPr>
                <a:picLocks noChangeAspect="1"/>
              </p:cNvPicPr>
              <p:nvPr/>
            </p:nvPicPr>
            <p:blipFill>
              <a:blip r:embed="rId3"/>
              <a:srcRect l="41846" t="59750" r="45063" b="37152"/>
              <a:stretch>
                <a:fillRect/>
              </a:stretch>
            </p:blipFill>
            <p:spPr>
              <a:xfrm>
                <a:off x="2100944" y="4137408"/>
                <a:ext cx="2852055" cy="238231"/>
              </a:xfrm>
              <a:prstGeom prst="rect">
                <a:avLst/>
              </a:prstGeom>
              <a:ln>
                <a:solidFill>
                  <a:schemeClr val="bg1">
                    <a:lumMod val="85000"/>
                  </a:schemeClr>
                </a:solidFill>
              </a:ln>
            </p:spPr>
          </p:pic>
        </p:grpSp>
        <p:sp>
          <p:nvSpPr>
            <p:cNvPr id="28" name="TextBox 27">
              <a:extLst>
                <a:ext uri="{FF2B5EF4-FFF2-40B4-BE49-F238E27FC236}">
                  <a16:creationId xmlns:a16="http://schemas.microsoft.com/office/drawing/2014/main" id="{6BEC8187-FD63-2792-1C84-72A25720EF77}"/>
                </a:ext>
              </a:extLst>
            </p:cNvPr>
            <p:cNvSpPr txBox="1"/>
            <p:nvPr/>
          </p:nvSpPr>
          <p:spPr>
            <a:xfrm>
              <a:off x="2298139" y="8427999"/>
              <a:ext cx="2296884" cy="276999"/>
            </a:xfrm>
            <a:prstGeom prst="rect">
              <a:avLst/>
            </a:prstGeom>
            <a:noFill/>
          </p:spPr>
          <p:txBody>
            <a:bodyPr wrap="square" rtlCol="0">
              <a:spAutoFit/>
            </a:bodyPr>
            <a:lstStyle/>
            <a:p>
              <a:pPr algn="ctr"/>
              <a:r>
                <a:rPr lang="en-US" sz="1200" b="1" dirty="0">
                  <a:solidFill>
                    <a:srgbClr val="23B1E7"/>
                  </a:solidFill>
                  <a:latin typeface="Arial" panose="020B0604020202020204" pitchFamily="34" charset="0"/>
                  <a:ea typeface="Calibri Light" panose="020F0302020204030204" pitchFamily="34" charset="0"/>
                  <a:cs typeface="Arial" panose="020B0604020202020204" pitchFamily="34" charset="0"/>
                </a:rPr>
                <a:t>ABOUT THE FACILITATOR</a:t>
              </a:r>
            </a:p>
          </p:txBody>
        </p:sp>
      </p:grpSp>
      <p:sp>
        <p:nvSpPr>
          <p:cNvPr id="29" name="TextBox 28">
            <a:extLst>
              <a:ext uri="{FF2B5EF4-FFF2-40B4-BE49-F238E27FC236}">
                <a16:creationId xmlns:a16="http://schemas.microsoft.com/office/drawing/2014/main" id="{1726EF9B-658B-B25E-8E9D-F02AC55E87D9}"/>
              </a:ext>
            </a:extLst>
          </p:cNvPr>
          <p:cNvSpPr txBox="1"/>
          <p:nvPr/>
        </p:nvSpPr>
        <p:spPr>
          <a:xfrm>
            <a:off x="3615457" y="7035897"/>
            <a:ext cx="2852052" cy="1792798"/>
          </a:xfrm>
          <a:prstGeom prst="rect">
            <a:avLst/>
          </a:prstGeom>
          <a:noFill/>
        </p:spPr>
        <p:txBody>
          <a:bodyPr wrap="square" rtlCol="0">
            <a:spAutoFit/>
          </a:bodyPr>
          <a:lstStyle/>
          <a:p>
            <a:pPr>
              <a:lnSpc>
                <a:spcPct val="150000"/>
              </a:lnSpc>
            </a:pPr>
            <a:r>
              <a:rPr lang="en-US" sz="13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Date: </a:t>
            </a:r>
            <a:r>
              <a:rPr lang="en-US" sz="1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28 October 2025</a:t>
            </a:r>
          </a:p>
          <a:p>
            <a:pPr>
              <a:lnSpc>
                <a:spcPct val="150000"/>
              </a:lnSpc>
            </a:pPr>
            <a:r>
              <a:rPr lang="en-US" sz="13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Time: </a:t>
            </a:r>
            <a:r>
              <a:rPr lang="en-US" sz="1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09h00 – 15h30</a:t>
            </a:r>
          </a:p>
          <a:p>
            <a:pPr>
              <a:lnSpc>
                <a:spcPct val="150000"/>
              </a:lnSpc>
            </a:pPr>
            <a:r>
              <a:rPr lang="en-US" sz="13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Duration: </a:t>
            </a:r>
            <a:r>
              <a:rPr lang="en-US" sz="1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1 day</a:t>
            </a:r>
          </a:p>
          <a:p>
            <a:pPr>
              <a:lnSpc>
                <a:spcPct val="150000"/>
              </a:lnSpc>
            </a:pPr>
            <a:r>
              <a:rPr lang="en-US" sz="13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Location: </a:t>
            </a:r>
            <a:r>
              <a:rPr lang="en-US" sz="1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Virtual (MS Teams)</a:t>
            </a:r>
          </a:p>
          <a:p>
            <a:pPr>
              <a:lnSpc>
                <a:spcPct val="150000"/>
              </a:lnSpc>
            </a:pPr>
            <a:r>
              <a:rPr lang="en-US" sz="13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Cost: </a:t>
            </a:r>
            <a:r>
              <a:rPr lang="en-US" sz="1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R1500 (ex. VAT) per person</a:t>
            </a:r>
          </a:p>
          <a:p>
            <a:endParaRPr lang="en-US" sz="13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Rectangle 1">
            <a:extLst>
              <a:ext uri="{FF2B5EF4-FFF2-40B4-BE49-F238E27FC236}">
                <a16:creationId xmlns:a16="http://schemas.microsoft.com/office/drawing/2014/main" id="{FFF031E4-5BCB-A470-E3D1-3C55D3828EBD}"/>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TextBox 34">
            <a:extLst>
              <a:ext uri="{FF2B5EF4-FFF2-40B4-BE49-F238E27FC236}">
                <a16:creationId xmlns:a16="http://schemas.microsoft.com/office/drawing/2014/main" id="{89FA9473-FA5C-6B23-1D40-A2309168DB25}"/>
              </a:ext>
            </a:extLst>
          </p:cNvPr>
          <p:cNvSpPr txBox="1"/>
          <p:nvPr/>
        </p:nvSpPr>
        <p:spPr>
          <a:xfrm>
            <a:off x="2396366" y="9725471"/>
            <a:ext cx="3982660" cy="2077492"/>
          </a:xfrm>
          <a:prstGeom prst="rect">
            <a:avLst/>
          </a:prstGeom>
          <a:noFill/>
        </p:spPr>
        <p:txBody>
          <a:bodyPr wrap="square" rtlCol="0">
            <a:spAutoFit/>
          </a:bodyPr>
          <a:lstStyle/>
          <a:p>
            <a:r>
              <a:rPr lang="en-US" sz="1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NADINE BENADE</a:t>
            </a:r>
          </a:p>
          <a:p>
            <a:endParaRPr lang="en-US" sz="7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US" sz="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With nearly 40 years of experience in both the corporate sector and as the founder of her own coaching, consulting, and training company, she brings a wealth of expertise to her work. She spent two decades in a leading financial institution before establishing her business. As a qualified Adult training and registered Business And Life Coach, she holds multiple qualifications. Her extensive experience enables her to deliver valuable insights and skills across all </a:t>
            </a:r>
            <a:r>
              <a:rPr lang="en-US" sz="1200"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organisational</a:t>
            </a:r>
            <a:r>
              <a:rPr lang="en-US" sz="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levels and various industries.</a:t>
            </a:r>
          </a:p>
        </p:txBody>
      </p:sp>
      <p:pic>
        <p:nvPicPr>
          <p:cNvPr id="38" name="Picture 37">
            <a:extLst>
              <a:ext uri="{FF2B5EF4-FFF2-40B4-BE49-F238E27FC236}">
                <a16:creationId xmlns:a16="http://schemas.microsoft.com/office/drawing/2014/main" id="{6019122D-50F2-2315-787D-EAF6CE4A2889}"/>
              </a:ext>
            </a:extLst>
          </p:cNvPr>
          <p:cNvPicPr>
            <a:picLocks noChangeAspect="1"/>
          </p:cNvPicPr>
          <p:nvPr/>
        </p:nvPicPr>
        <p:blipFill>
          <a:blip r:embed="rId4"/>
          <a:srcRect l="22943" t="15758" r="4306" b="5376"/>
          <a:stretch>
            <a:fillRect/>
          </a:stretch>
        </p:blipFill>
        <p:spPr>
          <a:xfrm>
            <a:off x="-352" y="2767"/>
            <a:ext cx="6858352" cy="3949701"/>
          </a:xfrm>
          <a:prstGeom prst="rect">
            <a:avLst/>
          </a:prstGeom>
        </p:spPr>
      </p:pic>
      <p:sp>
        <p:nvSpPr>
          <p:cNvPr id="31" name="Rectangle 30">
            <a:extLst>
              <a:ext uri="{FF2B5EF4-FFF2-40B4-BE49-F238E27FC236}">
                <a16:creationId xmlns:a16="http://schemas.microsoft.com/office/drawing/2014/main" id="{E44E85C5-A8F2-B3A8-6BB2-3C4C381F0BA9}"/>
              </a:ext>
            </a:extLst>
          </p:cNvPr>
          <p:cNvSpPr/>
          <p:nvPr/>
        </p:nvSpPr>
        <p:spPr>
          <a:xfrm>
            <a:off x="1039584" y="1041400"/>
            <a:ext cx="1143000" cy="1004851"/>
          </a:xfrm>
          <a:prstGeom prst="rect">
            <a:avLst/>
          </a:prstGeom>
          <a:solidFill>
            <a:srgbClr val="25B2E7"/>
          </a:solidFill>
          <a:ln>
            <a:solidFill>
              <a:srgbClr val="25B2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AE07DCB-77FF-B3AA-26FA-46335E178D38}"/>
              </a:ext>
            </a:extLst>
          </p:cNvPr>
          <p:cNvSpPr txBox="1"/>
          <p:nvPr/>
        </p:nvSpPr>
        <p:spPr>
          <a:xfrm>
            <a:off x="763396" y="1766317"/>
            <a:ext cx="1419188" cy="307777"/>
          </a:xfrm>
          <a:prstGeom prst="rect">
            <a:avLst/>
          </a:prstGeom>
          <a:noFill/>
        </p:spPr>
        <p:txBody>
          <a:bodyPr wrap="square" rtlCol="0">
            <a:spAutoFit/>
          </a:bodyPr>
          <a:lstStyle/>
          <a:p>
            <a:pPr algn="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Public Course</a:t>
            </a:r>
          </a:p>
        </p:txBody>
      </p:sp>
      <p:sp>
        <p:nvSpPr>
          <p:cNvPr id="40" name="TextBox 39">
            <a:extLst>
              <a:ext uri="{FF2B5EF4-FFF2-40B4-BE49-F238E27FC236}">
                <a16:creationId xmlns:a16="http://schemas.microsoft.com/office/drawing/2014/main" id="{DA574716-F1E7-0996-A289-6A78B39E4188}"/>
              </a:ext>
            </a:extLst>
          </p:cNvPr>
          <p:cNvSpPr txBox="1"/>
          <p:nvPr/>
        </p:nvSpPr>
        <p:spPr>
          <a:xfrm>
            <a:off x="763396" y="1016351"/>
            <a:ext cx="1419188" cy="646331"/>
          </a:xfrm>
          <a:prstGeom prst="rect">
            <a:avLst/>
          </a:prstGeom>
          <a:noFill/>
        </p:spPr>
        <p:txBody>
          <a:bodyPr wrap="square" rtlCol="0">
            <a:spAutoFit/>
          </a:bodyPr>
          <a:lstStyle/>
          <a:p>
            <a:pPr algn="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Emotional</a:t>
            </a:r>
          </a:p>
          <a:p>
            <a:pPr algn="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Intelligence</a:t>
            </a:r>
          </a:p>
        </p:txBody>
      </p:sp>
      <p:pic>
        <p:nvPicPr>
          <p:cNvPr id="3" name="Picture 2">
            <a:extLst>
              <a:ext uri="{FF2B5EF4-FFF2-40B4-BE49-F238E27FC236}">
                <a16:creationId xmlns:a16="http://schemas.microsoft.com/office/drawing/2014/main" id="{A2C5E2F9-C650-E753-E33B-4BA2E73BE08F}"/>
              </a:ext>
            </a:extLst>
          </p:cNvPr>
          <p:cNvPicPr>
            <a:picLocks noChangeAspect="1"/>
          </p:cNvPicPr>
          <p:nvPr/>
        </p:nvPicPr>
        <p:blipFill>
          <a:blip r:embed="rId5"/>
          <a:srcRect l="32668" t="20520" r="34074" b="7860"/>
          <a:stretch>
            <a:fillRect/>
          </a:stretch>
        </p:blipFill>
        <p:spPr>
          <a:xfrm>
            <a:off x="478969" y="9695655"/>
            <a:ext cx="1703615" cy="2063647"/>
          </a:xfrm>
          <a:prstGeom prst="rect">
            <a:avLst/>
          </a:prstGeom>
        </p:spPr>
      </p:pic>
      <p:grpSp>
        <p:nvGrpSpPr>
          <p:cNvPr id="6" name="Group 5">
            <a:extLst>
              <a:ext uri="{FF2B5EF4-FFF2-40B4-BE49-F238E27FC236}">
                <a16:creationId xmlns:a16="http://schemas.microsoft.com/office/drawing/2014/main" id="{C1FDE8B3-E644-0C55-278E-CD6F7C2FC715}"/>
              </a:ext>
            </a:extLst>
          </p:cNvPr>
          <p:cNvGrpSpPr/>
          <p:nvPr/>
        </p:nvGrpSpPr>
        <p:grpSpPr>
          <a:xfrm>
            <a:off x="4042037" y="8638773"/>
            <a:ext cx="1821920" cy="454982"/>
            <a:chOff x="3850703" y="8667351"/>
            <a:chExt cx="2097610" cy="516353"/>
          </a:xfrm>
        </p:grpSpPr>
        <p:pic>
          <p:nvPicPr>
            <p:cNvPr id="10" name="Picture 9" descr="A set of blue buttons&#10;&#10;AI-generated content may be incorrect.">
              <a:hlinkClick r:id="rId6"/>
              <a:extLst>
                <a:ext uri="{FF2B5EF4-FFF2-40B4-BE49-F238E27FC236}">
                  <a16:creationId xmlns:a16="http://schemas.microsoft.com/office/drawing/2014/main" id="{A5C62771-C11A-7702-CD05-D6B74FCAD24D}"/>
                </a:ext>
              </a:extLst>
            </p:cNvPr>
            <p:cNvPicPr>
              <a:picLocks noChangeAspect="1"/>
            </p:cNvPicPr>
            <p:nvPr/>
          </p:nvPicPr>
          <p:blipFill>
            <a:blip r:embed="rId7">
              <a:extLst>
                <a:ext uri="{28A0092B-C50C-407E-A947-70E740481C1C}">
                  <a14:useLocalDpi xmlns:a14="http://schemas.microsoft.com/office/drawing/2010/main" val="0"/>
                </a:ext>
              </a:extLst>
            </a:blip>
            <a:srcRect l="1977" t="1961" r="47463" b="80704"/>
            <a:stretch>
              <a:fillRect/>
            </a:stretch>
          </p:blipFill>
          <p:spPr>
            <a:xfrm>
              <a:off x="3850703" y="8667351"/>
              <a:ext cx="2097610" cy="516353"/>
            </a:xfrm>
            <a:prstGeom prst="rect">
              <a:avLst/>
            </a:prstGeom>
          </p:spPr>
        </p:pic>
        <p:sp>
          <p:nvSpPr>
            <p:cNvPr id="11" name="TextBox 10">
              <a:extLst>
                <a:ext uri="{FF2B5EF4-FFF2-40B4-BE49-F238E27FC236}">
                  <a16:creationId xmlns:a16="http://schemas.microsoft.com/office/drawing/2014/main" id="{FE431271-6D9A-6B16-B7B6-B97E846AEF9D}"/>
                </a:ext>
              </a:extLst>
            </p:cNvPr>
            <p:cNvSpPr txBox="1"/>
            <p:nvPr/>
          </p:nvSpPr>
          <p:spPr>
            <a:xfrm>
              <a:off x="4012205" y="8760319"/>
              <a:ext cx="1879600" cy="338554"/>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Register Online</a:t>
              </a:r>
            </a:p>
          </p:txBody>
        </p:sp>
      </p:grpSp>
    </p:spTree>
    <p:extLst>
      <p:ext uri="{BB962C8B-B14F-4D97-AF65-F5344CB8AC3E}">
        <p14:creationId xmlns:p14="http://schemas.microsoft.com/office/powerpoint/2010/main" val="318808808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D6CBA0-4DA5-2EB8-F7B5-324AADD42271}"/>
              </a:ext>
            </a:extLst>
          </p:cNvPr>
          <p:cNvSpPr txBox="1"/>
          <p:nvPr/>
        </p:nvSpPr>
        <p:spPr>
          <a:xfrm>
            <a:off x="2057400" y="144779"/>
            <a:ext cx="2743200" cy="276999"/>
          </a:xfrm>
          <a:prstGeom prst="rect">
            <a:avLst/>
          </a:prstGeom>
          <a:noFill/>
        </p:spPr>
        <p:txBody>
          <a:bodyPr wrap="square" rtlCol="0">
            <a:spAutoFit/>
          </a:bodyPr>
          <a:lstStyle/>
          <a:p>
            <a:pPr algn="ctr"/>
            <a:r>
              <a:rPr lang="en-US" sz="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REGISTRATION FORM</a:t>
            </a:r>
          </a:p>
        </p:txBody>
      </p:sp>
      <p:sp>
        <p:nvSpPr>
          <p:cNvPr id="5" name="TextBox 4">
            <a:extLst>
              <a:ext uri="{FF2B5EF4-FFF2-40B4-BE49-F238E27FC236}">
                <a16:creationId xmlns:a16="http://schemas.microsoft.com/office/drawing/2014/main" id="{C8D2D677-0598-9E98-328D-399DA17989E3}"/>
              </a:ext>
            </a:extLst>
          </p:cNvPr>
          <p:cNvSpPr txBox="1"/>
          <p:nvPr/>
        </p:nvSpPr>
        <p:spPr>
          <a:xfrm>
            <a:off x="266700" y="563880"/>
            <a:ext cx="6400800" cy="338554"/>
          </a:xfrm>
          <a:prstGeom prst="rect">
            <a:avLst/>
          </a:prstGeom>
          <a:noFill/>
        </p:spPr>
        <p:txBody>
          <a:bodyPr wrap="square" rtlCol="0">
            <a:spAutoFit/>
          </a:bodyPr>
          <a:lstStyle/>
          <a:p>
            <a:pPr algn="ctr"/>
            <a:r>
              <a:rPr lang="en-US" sz="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To secure your spot on the course, please complete and sign the following registration form and email back to </a:t>
            </a:r>
            <a:r>
              <a:rPr lang="en-US" sz="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hlinkClick r:id="rId2"/>
              </a:rPr>
              <a:t>carlydl@ilearn.co.za</a:t>
            </a:r>
            <a:endParaRPr lang="en-US" sz="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en-US" sz="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p>
        </p:txBody>
      </p:sp>
      <p:cxnSp>
        <p:nvCxnSpPr>
          <p:cNvPr id="7" name="Straight Connector 6">
            <a:extLst>
              <a:ext uri="{FF2B5EF4-FFF2-40B4-BE49-F238E27FC236}">
                <a16:creationId xmlns:a16="http://schemas.microsoft.com/office/drawing/2014/main" id="{9E858CC5-2015-CAAD-15EC-2F117A85130F}"/>
              </a:ext>
            </a:extLst>
          </p:cNvPr>
          <p:cNvCxnSpPr>
            <a:cxnSpLocks/>
          </p:cNvCxnSpPr>
          <p:nvPr/>
        </p:nvCxnSpPr>
        <p:spPr>
          <a:xfrm>
            <a:off x="228600" y="787986"/>
            <a:ext cx="6400800"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2E1F8681-D78D-C44D-7ED4-1E682273F645}"/>
              </a:ext>
            </a:extLst>
          </p:cNvPr>
          <p:cNvSpPr txBox="1"/>
          <p:nvPr/>
        </p:nvSpPr>
        <p:spPr>
          <a:xfrm>
            <a:off x="266700" y="833706"/>
            <a:ext cx="6400800" cy="338554"/>
          </a:xfrm>
          <a:prstGeom prst="rect">
            <a:avLst/>
          </a:prstGeom>
          <a:noFill/>
        </p:spPr>
        <p:txBody>
          <a:bodyPr wrap="square" rtlCol="0">
            <a:spAutoFit/>
          </a:bodyPr>
          <a:lstStyle/>
          <a:p>
            <a:pPr algn="ctr"/>
            <a:r>
              <a:rPr lang="en-US" sz="8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We will acknowledge receipt of receiving your registration form in writing. If you have not received such confirmation, please contact us to confirm if we have received your registration form. </a:t>
            </a:r>
          </a:p>
        </p:txBody>
      </p:sp>
      <p:graphicFrame>
        <p:nvGraphicFramePr>
          <p:cNvPr id="9" name="Table 8">
            <a:extLst>
              <a:ext uri="{FF2B5EF4-FFF2-40B4-BE49-F238E27FC236}">
                <a16:creationId xmlns:a16="http://schemas.microsoft.com/office/drawing/2014/main" id="{16ED9638-20AB-AC64-8B72-D54D8963456F}"/>
              </a:ext>
            </a:extLst>
          </p:cNvPr>
          <p:cNvGraphicFramePr>
            <a:graphicFrameLocks noGrp="1"/>
          </p:cNvGraphicFramePr>
          <p:nvPr>
            <p:extLst>
              <p:ext uri="{D42A27DB-BD31-4B8C-83A1-F6EECF244321}">
                <p14:modId xmlns:p14="http://schemas.microsoft.com/office/powerpoint/2010/main" val="853586242"/>
              </p:ext>
            </p:extLst>
          </p:nvPr>
        </p:nvGraphicFramePr>
        <p:xfrm>
          <a:off x="261620" y="1292810"/>
          <a:ext cx="6403340" cy="164592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656593808"/>
                    </a:ext>
                  </a:extLst>
                </a:gridCol>
                <a:gridCol w="2974340">
                  <a:extLst>
                    <a:ext uri="{9D8B030D-6E8A-4147-A177-3AD203B41FA5}">
                      <a16:colId xmlns:a16="http://schemas.microsoft.com/office/drawing/2014/main" val="2073113078"/>
                    </a:ext>
                  </a:extLst>
                </a:gridCol>
                <a:gridCol w="726440">
                  <a:extLst>
                    <a:ext uri="{9D8B030D-6E8A-4147-A177-3AD203B41FA5}">
                      <a16:colId xmlns:a16="http://schemas.microsoft.com/office/drawing/2014/main" val="4176884428"/>
                    </a:ext>
                  </a:extLst>
                </a:gridCol>
                <a:gridCol w="1742440">
                  <a:extLst>
                    <a:ext uri="{9D8B030D-6E8A-4147-A177-3AD203B41FA5}">
                      <a16:colId xmlns:a16="http://schemas.microsoft.com/office/drawing/2014/main" val="164966023"/>
                    </a:ext>
                  </a:extLst>
                </a:gridCol>
              </a:tblGrid>
              <a:tr h="243840">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Course </a:t>
                      </a:r>
                    </a:p>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name: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Date: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6041568"/>
                  </a:ext>
                </a:extLst>
              </a:tr>
              <a:tr h="243840">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Company name: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Tel no:</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3579568"/>
                  </a:ext>
                </a:extLst>
              </a:tr>
              <a:tr h="243840">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Postal Address: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VAT No:</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48393"/>
                  </a:ext>
                </a:extLst>
              </a:tr>
              <a:tr h="243840">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Physical Address: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Purchase Order No:</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3243946"/>
                  </a:ext>
                </a:extLst>
              </a:tr>
            </a:tbl>
          </a:graphicData>
        </a:graphic>
      </p:graphicFrame>
      <p:graphicFrame>
        <p:nvGraphicFramePr>
          <p:cNvPr id="10" name="Table 9">
            <a:extLst>
              <a:ext uri="{FF2B5EF4-FFF2-40B4-BE49-F238E27FC236}">
                <a16:creationId xmlns:a16="http://schemas.microsoft.com/office/drawing/2014/main" id="{4B2BFFCA-D8A7-A427-E4BF-51DAE364E0C2}"/>
              </a:ext>
            </a:extLst>
          </p:cNvPr>
          <p:cNvGraphicFramePr>
            <a:graphicFrameLocks noGrp="1"/>
          </p:cNvGraphicFramePr>
          <p:nvPr>
            <p:extLst>
              <p:ext uri="{D42A27DB-BD31-4B8C-83A1-F6EECF244321}">
                <p14:modId xmlns:p14="http://schemas.microsoft.com/office/powerpoint/2010/main" val="626665367"/>
              </p:ext>
            </p:extLst>
          </p:nvPr>
        </p:nvGraphicFramePr>
        <p:xfrm>
          <a:off x="261621" y="2938730"/>
          <a:ext cx="6405880" cy="251460"/>
        </p:xfrm>
        <a:graphic>
          <a:graphicData uri="http://schemas.openxmlformats.org/drawingml/2006/table">
            <a:tbl>
              <a:tblPr firstRow="1" bandRow="1">
                <a:tableStyleId>{5C22544A-7EE6-4342-B048-85BDC9FD1C3A}</a:tableStyleId>
              </a:tblPr>
              <a:tblGrid>
                <a:gridCol w="6405880">
                  <a:extLst>
                    <a:ext uri="{9D8B030D-6E8A-4147-A177-3AD203B41FA5}">
                      <a16:colId xmlns:a16="http://schemas.microsoft.com/office/drawing/2014/main" val="3201668829"/>
                    </a:ext>
                  </a:extLst>
                </a:gridCol>
              </a:tblGrid>
              <a:tr h="251460">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DELEGATE DETAILS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4089076"/>
                  </a:ext>
                </a:extLst>
              </a:tr>
            </a:tbl>
          </a:graphicData>
        </a:graphic>
      </p:graphicFrame>
      <p:graphicFrame>
        <p:nvGraphicFramePr>
          <p:cNvPr id="11" name="Table 10">
            <a:extLst>
              <a:ext uri="{FF2B5EF4-FFF2-40B4-BE49-F238E27FC236}">
                <a16:creationId xmlns:a16="http://schemas.microsoft.com/office/drawing/2014/main" id="{734313E4-3DC0-3637-5397-9E419DADA8F2}"/>
              </a:ext>
            </a:extLst>
          </p:cNvPr>
          <p:cNvGraphicFramePr>
            <a:graphicFrameLocks noGrp="1"/>
          </p:cNvGraphicFramePr>
          <p:nvPr>
            <p:extLst>
              <p:ext uri="{D42A27DB-BD31-4B8C-83A1-F6EECF244321}">
                <p14:modId xmlns:p14="http://schemas.microsoft.com/office/powerpoint/2010/main" val="1035914728"/>
              </p:ext>
            </p:extLst>
          </p:nvPr>
        </p:nvGraphicFramePr>
        <p:xfrm>
          <a:off x="261620" y="3192780"/>
          <a:ext cx="6405880" cy="398272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2202049347"/>
                    </a:ext>
                  </a:extLst>
                </a:gridCol>
                <a:gridCol w="1922780">
                  <a:extLst>
                    <a:ext uri="{9D8B030D-6E8A-4147-A177-3AD203B41FA5}">
                      <a16:colId xmlns:a16="http://schemas.microsoft.com/office/drawing/2014/main" val="4292269430"/>
                    </a:ext>
                  </a:extLst>
                </a:gridCol>
                <a:gridCol w="1655064">
                  <a:extLst>
                    <a:ext uri="{9D8B030D-6E8A-4147-A177-3AD203B41FA5}">
                      <a16:colId xmlns:a16="http://schemas.microsoft.com/office/drawing/2014/main" val="614753481"/>
                    </a:ext>
                  </a:extLst>
                </a:gridCol>
                <a:gridCol w="1252728">
                  <a:extLst>
                    <a:ext uri="{9D8B030D-6E8A-4147-A177-3AD203B41FA5}">
                      <a16:colId xmlns:a16="http://schemas.microsoft.com/office/drawing/2014/main" val="3710578821"/>
                    </a:ext>
                  </a:extLst>
                </a:gridCol>
                <a:gridCol w="1252728">
                  <a:extLst>
                    <a:ext uri="{9D8B030D-6E8A-4147-A177-3AD203B41FA5}">
                      <a16:colId xmlns:a16="http://schemas.microsoft.com/office/drawing/2014/main" val="3414005459"/>
                    </a:ext>
                  </a:extLst>
                </a:gridCol>
              </a:tblGrid>
              <a:tr h="274320">
                <a:tc>
                  <a:txBody>
                    <a:bodyPr/>
                    <a:lstStyle/>
                    <a:p>
                      <a:endParaRPr lang="en-US" sz="1050" b="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Delegate Name: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ID Number:</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Email: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Cell no:</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7997988"/>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1</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485678"/>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1654618"/>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3</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8578976"/>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4</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3290885"/>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6867567"/>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6</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912753"/>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7</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3786745"/>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8</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31802699"/>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9</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6732332"/>
                  </a:ext>
                </a:extLst>
              </a:tr>
              <a:tr h="370840">
                <a:tc>
                  <a:txBody>
                    <a:bodyPr/>
                    <a:lstStyle/>
                    <a:p>
                      <a:r>
                        <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10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9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3292456"/>
                  </a:ext>
                </a:extLst>
              </a:tr>
            </a:tbl>
          </a:graphicData>
        </a:graphic>
      </p:graphicFrame>
      <p:sp>
        <p:nvSpPr>
          <p:cNvPr id="12" name="TextBox 11">
            <a:extLst>
              <a:ext uri="{FF2B5EF4-FFF2-40B4-BE49-F238E27FC236}">
                <a16:creationId xmlns:a16="http://schemas.microsoft.com/office/drawing/2014/main" id="{D7D853BD-A30D-5710-1B53-EE1BA3725A39}"/>
              </a:ext>
            </a:extLst>
          </p:cNvPr>
          <p:cNvSpPr txBox="1"/>
          <p:nvPr/>
        </p:nvSpPr>
        <p:spPr>
          <a:xfrm>
            <a:off x="261620" y="7281333"/>
            <a:ext cx="6367780" cy="2215991"/>
          </a:xfrm>
          <a:prstGeom prst="rect">
            <a:avLst/>
          </a:prstGeom>
          <a:noFill/>
        </p:spPr>
        <p:txBody>
          <a:bodyPr wrap="square" rtlCol="0">
            <a:spAutoFit/>
          </a:bodyPr>
          <a:lstStyle/>
          <a:p>
            <a:pPr algn="just"/>
            <a:r>
              <a:rPr lang="en-ZA" sz="1000" b="1" u="sng"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Terms &amp; Conditions: </a:t>
            </a:r>
            <a:r>
              <a:rPr lang="en-US" sz="1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Payment Terms: </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Full payment is due upon receipt of the invoice and must be made prior to the training date, unless otherwise agreed in writing. </a:t>
            </a:r>
            <a:r>
              <a:rPr lang="en-US" sz="1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Course Postponement or Cancellation: </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client acknowledges that the training course requires a minimum number of participants to proceed. If the minimum number is not met, the training company reserves the right to postpone or cancel the course. In such cases, participants will be notified as soon as possible and offered an alternative date or a full refund. </a:t>
            </a:r>
            <a:r>
              <a:rPr lang="en-US" sz="1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Client Cancellations:</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Cancellations must be submitted in writing no later than five (5) business days prior to the scheduled training date. Transfer fees may be charged in the case of transfers to another </a:t>
            </a:r>
            <a:r>
              <a:rPr lang="en-US" sz="1000"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programme</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Cancellations received less than five (5) business days before the training date will be charged in full. No refunds or credits will be given for non-attendance or late cancellations. </a:t>
            </a:r>
            <a:r>
              <a:rPr lang="en-US" sz="1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Authority:</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The person signing this form confirms that they have the necessary authority to register the participant(s) on behalf of their organization or in their individual capacity. </a:t>
            </a:r>
            <a:r>
              <a:rPr lang="en-US" sz="1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Protection of Personal Information (POPI Act): </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By submitting this form, the client grants the training company permission to collect, store, and use their personal information strictly for training-related communication, administration, and record-keeping in accordance with the Protection of Personal Information Act (POPIA). </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hlinkClick r:id="rId3"/>
              </a:rPr>
              <a:t>https://www.ilearn.co.za/about-us/policies/</a:t>
            </a:r>
            <a:r>
              <a:rPr lang="en-US"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ZA" sz="1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defRPr sz="1000"/>
            </a:pPr>
            <a:endParaRPr lang="en-ZA" sz="800" dirty="0">
              <a:solidFill>
                <a:schemeClr val="bg1">
                  <a:lumMod val="50000"/>
                </a:schemeClr>
              </a:solidFill>
              <a:ea typeface="Tahoma"/>
              <a:cs typeface="Tahoma"/>
            </a:endParaRPr>
          </a:p>
        </p:txBody>
      </p:sp>
      <p:graphicFrame>
        <p:nvGraphicFramePr>
          <p:cNvPr id="13" name="Table 12">
            <a:extLst>
              <a:ext uri="{FF2B5EF4-FFF2-40B4-BE49-F238E27FC236}">
                <a16:creationId xmlns:a16="http://schemas.microsoft.com/office/drawing/2014/main" id="{02A57B21-1BFB-1C3B-3DDB-16D87EC57C81}"/>
              </a:ext>
            </a:extLst>
          </p:cNvPr>
          <p:cNvGraphicFramePr>
            <a:graphicFrameLocks noGrp="1"/>
          </p:cNvGraphicFramePr>
          <p:nvPr>
            <p:extLst>
              <p:ext uri="{D42A27DB-BD31-4B8C-83A1-F6EECF244321}">
                <p14:modId xmlns:p14="http://schemas.microsoft.com/office/powerpoint/2010/main" val="3863942607"/>
              </p:ext>
            </p:extLst>
          </p:nvPr>
        </p:nvGraphicFramePr>
        <p:xfrm>
          <a:off x="259079" y="9635824"/>
          <a:ext cx="6403340" cy="411480"/>
        </p:xfrm>
        <a:graphic>
          <a:graphicData uri="http://schemas.openxmlformats.org/drawingml/2006/table">
            <a:tbl>
              <a:tblPr firstRow="1" bandRow="1">
                <a:tableStyleId>{5C22544A-7EE6-4342-B048-85BDC9FD1C3A}</a:tableStyleId>
              </a:tblPr>
              <a:tblGrid>
                <a:gridCol w="6403340">
                  <a:extLst>
                    <a:ext uri="{9D8B030D-6E8A-4147-A177-3AD203B41FA5}">
                      <a16:colId xmlns:a16="http://schemas.microsoft.com/office/drawing/2014/main" val="1082655196"/>
                    </a:ext>
                  </a:extLst>
                </a:gridCol>
              </a:tblGrid>
              <a:tr h="281055">
                <a:tc>
                  <a:txBody>
                    <a:bodyPr/>
                    <a:lstStyle/>
                    <a:p>
                      <a:r>
                        <a:rPr lang="en-US" sz="105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 acknowledge that I have read, understood and accept the Terms and Conditions above including the payment terms.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4703649"/>
                  </a:ext>
                </a:extLst>
              </a:tr>
            </a:tbl>
          </a:graphicData>
        </a:graphic>
      </p:graphicFrame>
      <p:graphicFrame>
        <p:nvGraphicFramePr>
          <p:cNvPr id="14" name="Table 13">
            <a:extLst>
              <a:ext uri="{FF2B5EF4-FFF2-40B4-BE49-F238E27FC236}">
                <a16:creationId xmlns:a16="http://schemas.microsoft.com/office/drawing/2014/main" id="{3654012A-8F69-EC89-8CE3-755DEDD5CDFB}"/>
              </a:ext>
            </a:extLst>
          </p:cNvPr>
          <p:cNvGraphicFramePr>
            <a:graphicFrameLocks noGrp="1"/>
          </p:cNvGraphicFramePr>
          <p:nvPr>
            <p:extLst>
              <p:ext uri="{D42A27DB-BD31-4B8C-83A1-F6EECF244321}">
                <p14:modId xmlns:p14="http://schemas.microsoft.com/office/powerpoint/2010/main" val="1977213014"/>
              </p:ext>
            </p:extLst>
          </p:nvPr>
        </p:nvGraphicFramePr>
        <p:xfrm>
          <a:off x="259079" y="10047304"/>
          <a:ext cx="6403340" cy="1137920"/>
        </p:xfrm>
        <a:graphic>
          <a:graphicData uri="http://schemas.openxmlformats.org/drawingml/2006/table">
            <a:tbl>
              <a:tblPr firstRow="1" bandRow="1">
                <a:tableStyleId>{5C22544A-7EE6-4342-B048-85BDC9FD1C3A}</a:tableStyleId>
              </a:tblPr>
              <a:tblGrid>
                <a:gridCol w="1600835">
                  <a:extLst>
                    <a:ext uri="{9D8B030D-6E8A-4147-A177-3AD203B41FA5}">
                      <a16:colId xmlns:a16="http://schemas.microsoft.com/office/drawing/2014/main" val="948141840"/>
                    </a:ext>
                  </a:extLst>
                </a:gridCol>
                <a:gridCol w="1600835">
                  <a:extLst>
                    <a:ext uri="{9D8B030D-6E8A-4147-A177-3AD203B41FA5}">
                      <a16:colId xmlns:a16="http://schemas.microsoft.com/office/drawing/2014/main" val="322608757"/>
                    </a:ext>
                  </a:extLst>
                </a:gridCol>
                <a:gridCol w="1600835">
                  <a:extLst>
                    <a:ext uri="{9D8B030D-6E8A-4147-A177-3AD203B41FA5}">
                      <a16:colId xmlns:a16="http://schemas.microsoft.com/office/drawing/2014/main" val="4078843094"/>
                    </a:ext>
                  </a:extLst>
                </a:gridCol>
                <a:gridCol w="1600835">
                  <a:extLst>
                    <a:ext uri="{9D8B030D-6E8A-4147-A177-3AD203B41FA5}">
                      <a16:colId xmlns:a16="http://schemas.microsoft.com/office/drawing/2014/main" val="3906016686"/>
                    </a:ext>
                  </a:extLst>
                </a:gridCol>
              </a:tblGrid>
              <a:tr h="370840">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Name of person responsible for payment: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Email: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8573565"/>
                  </a:ext>
                </a:extLst>
              </a:tr>
              <a:tr h="370840">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Job Title: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Contact No:</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8645723"/>
                  </a:ext>
                </a:extLst>
              </a:tr>
              <a:tr h="370840">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Signature: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3">
                  <a:txBody>
                    <a:bodyPr/>
                    <a:lstStyle/>
                    <a:p>
                      <a:endPar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4402871"/>
                  </a:ext>
                </a:extLst>
              </a:tr>
            </a:tbl>
          </a:graphicData>
        </a:graphic>
      </p:graphicFrame>
      <p:pic>
        <p:nvPicPr>
          <p:cNvPr id="15" name="Picture 14">
            <a:extLst>
              <a:ext uri="{FF2B5EF4-FFF2-40B4-BE49-F238E27FC236}">
                <a16:creationId xmlns:a16="http://schemas.microsoft.com/office/drawing/2014/main" id="{84F0D9DA-F16B-0C3C-3898-84F56B023E32}"/>
              </a:ext>
            </a:extLst>
          </p:cNvPr>
          <p:cNvPicPr>
            <a:picLocks noChangeAspect="1"/>
          </p:cNvPicPr>
          <p:nvPr/>
        </p:nvPicPr>
        <p:blipFill>
          <a:blip r:embed="rId4"/>
          <a:srcRect l="77576" t="89106" r="5555"/>
          <a:stretch>
            <a:fillRect/>
          </a:stretch>
        </p:blipFill>
        <p:spPr>
          <a:xfrm>
            <a:off x="228600" y="39529"/>
            <a:ext cx="1156856" cy="430321"/>
          </a:xfrm>
          <a:prstGeom prst="rect">
            <a:avLst/>
          </a:prstGeom>
        </p:spPr>
      </p:pic>
      <p:graphicFrame>
        <p:nvGraphicFramePr>
          <p:cNvPr id="2" name="Table 1">
            <a:extLst>
              <a:ext uri="{FF2B5EF4-FFF2-40B4-BE49-F238E27FC236}">
                <a16:creationId xmlns:a16="http://schemas.microsoft.com/office/drawing/2014/main" id="{E0541D75-E530-22F8-C551-39316AFEB73C}"/>
              </a:ext>
            </a:extLst>
          </p:cNvPr>
          <p:cNvGraphicFramePr>
            <a:graphicFrameLocks noGrp="1"/>
          </p:cNvGraphicFramePr>
          <p:nvPr>
            <p:extLst>
              <p:ext uri="{D42A27DB-BD31-4B8C-83A1-F6EECF244321}">
                <p14:modId xmlns:p14="http://schemas.microsoft.com/office/powerpoint/2010/main" val="4243594157"/>
              </p:ext>
            </p:extLst>
          </p:nvPr>
        </p:nvGraphicFramePr>
        <p:xfrm>
          <a:off x="261619" y="11404014"/>
          <a:ext cx="6400800" cy="39624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1366464029"/>
                    </a:ext>
                  </a:extLst>
                </a:gridCol>
                <a:gridCol w="1280160">
                  <a:extLst>
                    <a:ext uri="{9D8B030D-6E8A-4147-A177-3AD203B41FA5}">
                      <a16:colId xmlns:a16="http://schemas.microsoft.com/office/drawing/2014/main" val="670706937"/>
                    </a:ext>
                  </a:extLst>
                </a:gridCol>
                <a:gridCol w="1280160">
                  <a:extLst>
                    <a:ext uri="{9D8B030D-6E8A-4147-A177-3AD203B41FA5}">
                      <a16:colId xmlns:a16="http://schemas.microsoft.com/office/drawing/2014/main" val="3002384497"/>
                    </a:ext>
                  </a:extLst>
                </a:gridCol>
                <a:gridCol w="1280160">
                  <a:extLst>
                    <a:ext uri="{9D8B030D-6E8A-4147-A177-3AD203B41FA5}">
                      <a16:colId xmlns:a16="http://schemas.microsoft.com/office/drawing/2014/main" val="2128978387"/>
                    </a:ext>
                  </a:extLst>
                </a:gridCol>
                <a:gridCol w="1280160">
                  <a:extLst>
                    <a:ext uri="{9D8B030D-6E8A-4147-A177-3AD203B41FA5}">
                      <a16:colId xmlns:a16="http://schemas.microsoft.com/office/drawing/2014/main" val="3114518268"/>
                    </a:ext>
                  </a:extLst>
                </a:gridCol>
              </a:tblGrid>
              <a:tr h="370840">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Where did you hear about this course?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Email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LinkedIn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Facebook</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000" b="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Other</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7792434"/>
                  </a:ext>
                </a:extLst>
              </a:tr>
            </a:tbl>
          </a:graphicData>
        </a:graphic>
      </p:graphicFrame>
    </p:spTree>
    <p:extLst>
      <p:ext uri="{BB962C8B-B14F-4D97-AF65-F5344CB8AC3E}">
        <p14:creationId xmlns:p14="http://schemas.microsoft.com/office/powerpoint/2010/main" val="186875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698</Words>
  <Application>Microsoft Office PowerPoint</Application>
  <PresentationFormat>Widescreen</PresentationFormat>
  <Paragraphs>68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Tahoma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Carly De Lange</dc:creator>
  <cp:lastModifiedBy>Carly De Lange</cp:lastModifiedBy>
  <cp:revision>7</cp:revision>
  <dcterms:created xsi:type="dcterms:W3CDTF">2025-07-31T08:26:13Z</dcterms:created>
  <dcterms:modified xsi:type="dcterms:W3CDTF">2025-09-02T07:57:48Z</dcterms:modified>
</cp:coreProperties>
</file>